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2"/>
  </p:notesMasterIdLst>
  <p:sldIdLst>
    <p:sldId id="256" r:id="rId2"/>
    <p:sldId id="257" r:id="rId3"/>
    <p:sldId id="258" r:id="rId4"/>
    <p:sldId id="259" r:id="rId5"/>
    <p:sldId id="260" r:id="rId6"/>
    <p:sldId id="261" r:id="rId7"/>
    <p:sldId id="270" r:id="rId8"/>
    <p:sldId id="272" r:id="rId9"/>
    <p:sldId id="262" r:id="rId10"/>
    <p:sldId id="271" r:id="rId11"/>
    <p:sldId id="263" r:id="rId12"/>
    <p:sldId id="273" r:id="rId13"/>
    <p:sldId id="274" r:id="rId14"/>
    <p:sldId id="265" r:id="rId15"/>
    <p:sldId id="266" r:id="rId16"/>
    <p:sldId id="267" r:id="rId17"/>
    <p:sldId id="275" r:id="rId18"/>
    <p:sldId id="276" r:id="rId19"/>
    <p:sldId id="268" r:id="rId20"/>
    <p:sldId id="269" r:id="rId21"/>
  </p:sldIdLst>
  <p:sldSz cx="9144000" cy="6858000" type="screen4x3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browse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699" autoAdjust="0"/>
    <p:restoredTop sz="94660"/>
  </p:normalViewPr>
  <p:slideViewPr>
    <p:cSldViewPr>
      <p:cViewPr>
        <p:scale>
          <a:sx n="50" d="100"/>
          <a:sy n="50" d="100"/>
        </p:scale>
        <p:origin x="-1056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67D54D-1448-4752-A5C7-23F84E8E9047}" type="datetimeFigureOut">
              <a:rPr lang="pt-PT" smtClean="0"/>
              <a:t>27-03-2012</a:t>
            </a:fld>
            <a:endParaRPr lang="pt-P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P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D2F9A2D-C23E-4983-83C9-30E90DAF15D4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212017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8DD735-E0F4-44E5-A878-5DB6D63880B8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7840370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82599-B9FB-4ED3-8D0F-43615BD2204D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91746527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71C00-6C6F-4D14-B1D3-50A3A7E2DA42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7692535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C1D931-C093-4C55-9A81-F989F41F1CBD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70448010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10196-4466-46E1-94FE-F8096739161F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5169403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F385-B568-44BF-8BD7-063AEEDFA5D3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3382679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759E9-ABBF-4E7E-B853-5E23609638CA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6608577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8FE655-BB5F-457A-B902-91961DF8D740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4848653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246850-1CBB-4CCC-A33D-1DB442DCAFDA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7869896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9B3095-D829-4406-ADCF-B33FBE617D6C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17145499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182A59-60E2-45A3-9281-95EE4A35F2E7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38762673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t-P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t-P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231BE7-BA5C-45AA-B452-3ABD22F2103A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483A9C-58B8-4D06-8366-FA1BE67C90BF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7839142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2" y="1052736"/>
            <a:ext cx="7772400" cy="1470025"/>
          </a:xfrm>
        </p:spPr>
        <p:txBody>
          <a:bodyPr>
            <a:normAutofit/>
          </a:bodyPr>
          <a:lstStyle/>
          <a:p>
            <a:r>
              <a:rPr lang="pt-PT" sz="4800" b="1" dirty="0" smtClean="0"/>
              <a:t>TEMA</a:t>
            </a:r>
            <a:endParaRPr lang="pt-PT" sz="4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95536" y="3886200"/>
            <a:ext cx="8208912" cy="1752600"/>
          </a:xfrm>
        </p:spPr>
        <p:txBody>
          <a:bodyPr/>
          <a:lstStyle/>
          <a:p>
            <a:r>
              <a:rPr lang="pt-PT" sz="4000" b="1" dirty="0" smtClean="0">
                <a:solidFill>
                  <a:schemeClr val="tx1"/>
                </a:solidFill>
              </a:rPr>
              <a:t>Indicadores</a:t>
            </a:r>
            <a:r>
              <a:rPr lang="pt-PT" sz="3600" b="1" dirty="0" smtClean="0">
                <a:solidFill>
                  <a:schemeClr val="tx1"/>
                </a:solidFill>
              </a:rPr>
              <a:t> </a:t>
            </a:r>
            <a:r>
              <a:rPr lang="pt-PT" sz="3600" b="1" dirty="0">
                <a:solidFill>
                  <a:schemeClr val="tx1"/>
                </a:solidFill>
              </a:rPr>
              <a:t>Globais do estado de saúde</a:t>
            </a:r>
            <a:endParaRPr lang="pt-PT" sz="3600" dirty="0">
              <a:solidFill>
                <a:schemeClr val="tx1"/>
              </a:solidFill>
            </a:endParaRPr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96264-4395-41BC-B8C0-012B75310AFB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52701600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 dirty="0" smtClean="0"/>
          </a:p>
          <a:p>
            <a:pPr algn="just"/>
            <a:r>
              <a:rPr lang="pt-PT" dirty="0" smtClean="0"/>
              <a:t>Com efeito, a taxa de mortalidade infantil dá informações, não só sobre o estado de saúde do grupo etário respectivo, mas reflecte igualmente, de forma relativamente fiel, o estado de saúde e as condições de vida do conjunto da população.</a:t>
            </a:r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6B8A89-7A69-4995-95F7-F908D14B7343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10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1561538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196752"/>
            <a:ext cx="8784976" cy="5184576"/>
          </a:xfrm>
        </p:spPr>
        <p:txBody>
          <a:bodyPr>
            <a:normAutofit/>
          </a:bodyPr>
          <a:lstStyle/>
          <a:p>
            <a:endParaRPr lang="pt-PT" dirty="0" smtClean="0"/>
          </a:p>
          <a:p>
            <a:pPr algn="just"/>
            <a:r>
              <a:rPr lang="pt-PT" dirty="0" smtClean="0"/>
              <a:t>Os </a:t>
            </a:r>
            <a:r>
              <a:rPr lang="pt-PT" dirty="0"/>
              <a:t>dados necessários para o cálculo da taxa de mortalidade infantil não são possíveis de obter através do sistema informativo regular de saúde</a:t>
            </a:r>
            <a:r>
              <a:rPr lang="pt-PT" dirty="0" smtClean="0"/>
              <a:t>.</a:t>
            </a:r>
          </a:p>
          <a:p>
            <a:pPr marL="0" indent="0" algn="just">
              <a:buNone/>
            </a:pPr>
            <a:endParaRPr lang="pt-PT" dirty="0"/>
          </a:p>
          <a:p>
            <a:pPr algn="just"/>
            <a:r>
              <a:rPr lang="pt-PT" dirty="0" smtClean="0"/>
              <a:t> </a:t>
            </a:r>
            <a:r>
              <a:rPr lang="pt-PT" dirty="0"/>
              <a:t>Obtém-se, nos países mais desenvolvidos, através do registo sistemático de acontecimentos vitais, efectuado pelo registo civil. 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AD3F4D-0965-4CAD-B5AF-3F2B362CE659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11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52071499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600200"/>
            <a:ext cx="8640960" cy="4781128"/>
          </a:xfrm>
        </p:spPr>
        <p:txBody>
          <a:bodyPr/>
          <a:lstStyle/>
          <a:p>
            <a:pPr algn="just"/>
            <a:endParaRPr lang="pt-PT" dirty="0" smtClean="0"/>
          </a:p>
          <a:p>
            <a:pPr algn="just"/>
            <a:r>
              <a:rPr lang="pt-PT" dirty="0" smtClean="0"/>
              <a:t>Nos países onde este registo é deficiente, é possível obter os dados de base para o cálculo da mortalidade infantil, através de recenseamentos gerais da população, efectuados pelos organismos oficiais de estatística. 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D7196-8592-4757-ADEA-A10BFBACB22A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12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9050415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600200"/>
            <a:ext cx="8640960" cy="4781128"/>
          </a:xfrm>
        </p:spPr>
        <p:txBody>
          <a:bodyPr/>
          <a:lstStyle/>
          <a:p>
            <a:endParaRPr lang="pt-PT" dirty="0" smtClean="0"/>
          </a:p>
          <a:p>
            <a:endParaRPr lang="pt-PT" dirty="0"/>
          </a:p>
          <a:p>
            <a:pPr algn="just"/>
            <a:r>
              <a:rPr lang="pt-PT" dirty="0" smtClean="0"/>
              <a:t>Neste último caso, como os recenseamentos só se realizam a intervalos relactivamente longos, os dados nem sempre estão actualizados.</a:t>
            </a:r>
          </a:p>
          <a:p>
            <a:pPr algn="just"/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E604-253D-4621-855A-ECAE2B2E1275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13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0488884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/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052736"/>
            <a:ext cx="8640960" cy="5400600"/>
          </a:xfrm>
        </p:spPr>
        <p:txBody>
          <a:bodyPr/>
          <a:lstStyle/>
          <a:p>
            <a:pPr algn="just"/>
            <a:r>
              <a:rPr lang="pt-PT" dirty="0"/>
              <a:t>A taxa de mortalidade infantil pode também ser medida, com certo rigor, por inquéritos realizados pela técnica de amostragem estatística. </a:t>
            </a:r>
            <a:endParaRPr lang="pt-PT" dirty="0" smtClean="0"/>
          </a:p>
          <a:p>
            <a:pPr algn="just"/>
            <a:endParaRPr lang="pt-PT" dirty="0"/>
          </a:p>
          <a:p>
            <a:pPr algn="just"/>
            <a:r>
              <a:rPr lang="pt-PT" dirty="0" smtClean="0"/>
              <a:t>Estes </a:t>
            </a:r>
            <a:r>
              <a:rPr lang="pt-PT" dirty="0"/>
              <a:t>inquéritos exigem, contudo, recursos relativamente importantes e, para que os resultados sejam fiáveis, é necessária uma metodologia correcta e bem aplicada.</a:t>
            </a:r>
          </a:p>
          <a:p>
            <a:pPr algn="just"/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589D2-DF20-40EA-BA9E-61FD0BB5EBD2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14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84284606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224136"/>
          </a:xfrm>
        </p:spPr>
        <p:txBody>
          <a:bodyPr>
            <a:normAutofit fontScale="90000"/>
          </a:bodyPr>
          <a:lstStyle/>
          <a:p>
            <a:r>
              <a:rPr lang="pt-PT" b="1" dirty="0" smtClean="0"/>
              <a:t>Esperança Média de vida à nascença</a:t>
            </a:r>
            <a:r>
              <a:rPr lang="pt-PT" dirty="0" smtClean="0"/>
              <a:t/>
            </a:r>
            <a:br>
              <a:rPr lang="pt-PT" dirty="0" smtClean="0"/>
            </a:b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980728"/>
            <a:ext cx="8712968" cy="5400600"/>
          </a:xfrm>
        </p:spPr>
        <p:txBody>
          <a:bodyPr/>
          <a:lstStyle/>
          <a:p>
            <a:pPr marL="0" indent="0">
              <a:buNone/>
            </a:pPr>
            <a:endParaRPr lang="pt-PT" b="1" dirty="0" smtClean="0"/>
          </a:p>
          <a:p>
            <a:pPr algn="just"/>
            <a:endParaRPr lang="pt-PT" dirty="0" smtClean="0"/>
          </a:p>
          <a:p>
            <a:pPr algn="just"/>
            <a:r>
              <a:rPr lang="pt-PT" dirty="0" smtClean="0"/>
              <a:t>A </a:t>
            </a:r>
            <a:r>
              <a:rPr lang="pt-PT" dirty="0"/>
              <a:t>esperança média de vida pode se calcular em qualquer idade, mas o mais habitual é calculá-la à nascença</a:t>
            </a:r>
            <a:r>
              <a:rPr lang="pt-PT" dirty="0" smtClean="0"/>
              <a:t>.</a:t>
            </a:r>
          </a:p>
          <a:p>
            <a:pPr algn="just"/>
            <a:endParaRPr lang="pt-PT" dirty="0"/>
          </a:p>
          <a:p>
            <a:pPr algn="just"/>
            <a:r>
              <a:rPr lang="pt-PT" dirty="0" smtClean="0"/>
              <a:t> </a:t>
            </a:r>
            <a:r>
              <a:rPr lang="pt-PT" dirty="0"/>
              <a:t>É a esperança média de vida à nascença que constitui o indicador global do estado de saúde.</a:t>
            </a:r>
          </a:p>
          <a:p>
            <a:pPr algn="just"/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8905FE-A7D1-407B-B00B-8C738AF04E01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15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4497693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274638"/>
            <a:ext cx="8640960" cy="1066130"/>
          </a:xfrm>
        </p:spPr>
        <p:txBody>
          <a:bodyPr>
            <a:normAutofit/>
          </a:bodyPr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980728"/>
            <a:ext cx="8712968" cy="5472608"/>
          </a:xfrm>
        </p:spPr>
        <p:txBody>
          <a:bodyPr>
            <a:normAutofit/>
          </a:bodyPr>
          <a:lstStyle/>
          <a:p>
            <a:endParaRPr lang="pt-PT" dirty="0" smtClean="0"/>
          </a:p>
          <a:p>
            <a:pPr algn="just"/>
            <a:endParaRPr lang="pt-PT" dirty="0" smtClean="0"/>
          </a:p>
          <a:p>
            <a:pPr algn="just"/>
            <a:r>
              <a:rPr lang="pt-PT" dirty="0" smtClean="0"/>
              <a:t>A </a:t>
            </a:r>
            <a:r>
              <a:rPr lang="pt-PT" dirty="0"/>
              <a:t>esperança média de vida à nascença é o número médio de anos que um recém-nascido tem para viver (de acordo com a lei da probabilidade estatística) caso o padrão de mortalidade prevalecente nesse país ou região se não vier a alterar.</a:t>
            </a:r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2EDE7B-CD53-4519-B29A-D0EA0BED38DD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16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3279153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20688"/>
            <a:ext cx="8229600" cy="1224136"/>
          </a:xfrm>
        </p:spPr>
        <p:txBody>
          <a:bodyPr/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556792"/>
            <a:ext cx="8712968" cy="4824536"/>
          </a:xfrm>
        </p:spPr>
        <p:txBody>
          <a:bodyPr>
            <a:normAutofit/>
          </a:bodyPr>
          <a:lstStyle/>
          <a:p>
            <a:endParaRPr lang="pt-PT" dirty="0" smtClean="0"/>
          </a:p>
          <a:p>
            <a:pPr marL="0" indent="0">
              <a:buNone/>
            </a:pPr>
            <a:endParaRPr lang="pt-PT" dirty="0" smtClean="0"/>
          </a:p>
          <a:p>
            <a:r>
              <a:rPr lang="pt-PT" dirty="0" smtClean="0"/>
              <a:t>A esperança média de vida à nascença é também considerada um bom indicador, não só do estado global de saúde da comunidade, mas igualmente das condições sócio-económicos.</a:t>
            </a:r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3CFEB3-A3E3-477F-949D-27168338439F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17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9948645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08112"/>
          </a:xfrm>
        </p:spPr>
        <p:txBody>
          <a:bodyPr>
            <a:normAutofit/>
          </a:bodyPr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352550"/>
            <a:ext cx="8640960" cy="5028778"/>
          </a:xfrm>
        </p:spPr>
        <p:txBody>
          <a:bodyPr/>
          <a:lstStyle/>
          <a:p>
            <a:endParaRPr lang="pt-PT" dirty="0" smtClean="0"/>
          </a:p>
          <a:p>
            <a:endParaRPr lang="pt-PT" dirty="0"/>
          </a:p>
          <a:p>
            <a:pPr algn="just"/>
            <a:r>
              <a:rPr lang="pt-PT" dirty="0" smtClean="0"/>
              <a:t>A fórmula de cálculo deste indicador é complexa, faz-se a partir de dados demográficos que escapam ao SIS, sendo recolhidos a partir do registo sistemático de acontecimentos vitais ou ainda por recenseamentos ou inquéritos populacionais.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8E551-73CF-4596-9E3F-8E95CE9288D3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18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6188480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792088"/>
          </a:xfrm>
        </p:spPr>
        <p:txBody>
          <a:bodyPr>
            <a:normAutofit/>
          </a:bodyPr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980728"/>
            <a:ext cx="8640960" cy="5472608"/>
          </a:xfrm>
        </p:spPr>
        <p:txBody>
          <a:bodyPr/>
          <a:lstStyle/>
          <a:p>
            <a:pPr marL="0" indent="0">
              <a:buNone/>
            </a:pPr>
            <a:endParaRPr lang="pt-PT" dirty="0"/>
          </a:p>
          <a:p>
            <a:pPr algn="just"/>
            <a:r>
              <a:rPr lang="pt-PT" dirty="0" smtClean="0"/>
              <a:t>A </a:t>
            </a:r>
            <a:r>
              <a:rPr lang="pt-PT" dirty="0"/>
              <a:t>esperança média de vida à nascença é sempre maior para as mulheres do que para os homens, chegando em alguns países a haver diferenças de 5 ou 6 anos entre os dois sexos. </a:t>
            </a:r>
            <a:endParaRPr lang="pt-PT" dirty="0" smtClean="0"/>
          </a:p>
          <a:p>
            <a:pPr marL="0" indent="0" algn="just">
              <a:buNone/>
            </a:pPr>
            <a:endParaRPr lang="pt-PT" dirty="0"/>
          </a:p>
          <a:p>
            <a:pPr algn="just"/>
            <a:r>
              <a:rPr lang="pt-PT" dirty="0" smtClean="0"/>
              <a:t>Esta </a:t>
            </a:r>
            <a:r>
              <a:rPr lang="pt-PT" dirty="0"/>
              <a:t>taxa é influenciada por diversos factores sócio-económicos que condicionam a mortalidade infantil.</a:t>
            </a:r>
          </a:p>
          <a:p>
            <a:pPr marL="0" indent="0" algn="just">
              <a:buNone/>
            </a:pPr>
            <a:r>
              <a:rPr lang="pt-PT" dirty="0"/>
              <a:t> </a:t>
            </a:r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7D08C-E682-4F42-AFC6-6E888BF50633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19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61948881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Introdução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412776"/>
            <a:ext cx="8712968" cy="5112568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pt-PT" dirty="0"/>
          </a:p>
          <a:p>
            <a:pPr algn="just"/>
            <a:r>
              <a:rPr lang="pt-PT" dirty="0"/>
              <a:t>Os indicadores de saúde são usados com </a:t>
            </a:r>
            <a:r>
              <a:rPr lang="pt-PT" dirty="0" smtClean="0"/>
              <a:t>o propósito  de </a:t>
            </a:r>
            <a:r>
              <a:rPr lang="pt-PT" dirty="0"/>
              <a:t>informarem a situação existente, eles permitem comparações individuais ou colectivas, de modo a subsidiar a tomada de decisões racionais, bem fundamentadas, sobre acções a recomendar ou a aplicar de imediato. </a:t>
            </a:r>
          </a:p>
          <a:p>
            <a:pPr marL="0" indent="0" algn="just">
              <a:buNone/>
            </a:pP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CDE22-F1D8-4A65-B499-F3041F770F8D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2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3698754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936104"/>
          </a:xfrm>
        </p:spPr>
        <p:txBody>
          <a:bodyPr>
            <a:normAutofit fontScale="90000"/>
          </a:bodyPr>
          <a:lstStyle/>
          <a:p>
            <a:r>
              <a:rPr lang="pt-PT" b="1" dirty="0" smtClean="0"/>
              <a:t>BIBLIOGRAFIA:</a:t>
            </a:r>
            <a:r>
              <a:rPr lang="pt-PT" dirty="0" smtClean="0"/>
              <a:t/>
            </a:r>
            <a:br>
              <a:rPr lang="pt-PT" dirty="0" smtClean="0"/>
            </a:b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052736"/>
            <a:ext cx="8712968" cy="5544616"/>
          </a:xfrm>
        </p:spPr>
        <p:txBody>
          <a:bodyPr>
            <a:normAutofit/>
          </a:bodyPr>
          <a:lstStyle/>
          <a:p>
            <a:pPr algn="just"/>
            <a:r>
              <a:rPr lang="pt-PT" dirty="0" smtClean="0"/>
              <a:t>GNESOTTO</a:t>
            </a:r>
            <a:r>
              <a:rPr lang="pt-PT" dirty="0"/>
              <a:t>, Roberto. SITÓI, António Vasco. BROWN, Ângela. </a:t>
            </a:r>
            <a:r>
              <a:rPr lang="pt-PT" i="1" dirty="0"/>
              <a:t>Manual de procedimentos para o sistema de informação de saúde.</a:t>
            </a:r>
            <a:r>
              <a:rPr lang="pt-PT" dirty="0"/>
              <a:t> 1ª Edição, Ministério da Saúde. Maputo, 1991. </a:t>
            </a:r>
            <a:endParaRPr lang="pt-PT" dirty="0" smtClean="0"/>
          </a:p>
          <a:p>
            <a:pPr marL="0" indent="0" algn="just">
              <a:buNone/>
            </a:pPr>
            <a:endParaRPr lang="pt-PT" dirty="0"/>
          </a:p>
          <a:p>
            <a:pPr algn="just"/>
            <a:r>
              <a:rPr lang="pt-PT" b="1" dirty="0"/>
              <a:t>Disponível na Internet:</a:t>
            </a:r>
            <a:r>
              <a:rPr lang="pt-PT" dirty="0"/>
              <a:t> Manual de procedimentos para o sistema de informação para a Saúde, sob site; WWW, MISAU.Gov.MZ/PT/Content/downloa. Captado em 23/03/2012.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81BC1-AE8B-48ED-9BAC-DB4024EC24AB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20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8527814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340768"/>
            <a:ext cx="8712968" cy="5256584"/>
          </a:xfrm>
        </p:spPr>
        <p:txBody>
          <a:bodyPr>
            <a:normAutofit/>
          </a:bodyPr>
          <a:lstStyle/>
          <a:p>
            <a:pPr algn="just"/>
            <a:r>
              <a:rPr lang="pt-PT" dirty="0"/>
              <a:t>Além dessa faceta diagnosticada, os indicadores apresentam também carácter prognóstico, pois permite presumir o que é provável de suceder no futuro, e mesmo constatar as mudanças que realmente acontecem com o passar do tempo</a:t>
            </a:r>
            <a:r>
              <a:rPr lang="pt-PT" dirty="0" smtClean="0"/>
              <a:t>.</a:t>
            </a:r>
          </a:p>
          <a:p>
            <a:pPr marL="0" indent="0" algn="just">
              <a:buNone/>
            </a:pPr>
            <a:endParaRPr lang="pt-PT" dirty="0"/>
          </a:p>
          <a:p>
            <a:pPr algn="just"/>
            <a:r>
              <a:rPr lang="pt-PT" dirty="0"/>
              <a:t>Um indicador de saúde tem a conotação de revelar a situação de saúde de um indivíduo ou população.</a:t>
            </a:r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577927-E14C-4F39-9FE0-6D4E7AFA11D8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3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209939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012974"/>
          </a:xfrm>
        </p:spPr>
        <p:txBody>
          <a:bodyPr>
            <a:normAutofit fontScale="90000"/>
          </a:bodyPr>
          <a:lstStyle/>
          <a:p>
            <a:r>
              <a:rPr lang="pt-PT" b="1" dirty="0" smtClean="0"/>
              <a:t>Indicadores positivos e negativos </a:t>
            </a:r>
            <a:r>
              <a:rPr lang="pt-PT" dirty="0" smtClean="0"/>
              <a:t/>
            </a:r>
            <a:br>
              <a:rPr lang="pt-PT" dirty="0" smtClean="0"/>
            </a:b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124744"/>
            <a:ext cx="8712968" cy="5256584"/>
          </a:xfrm>
        </p:spPr>
        <p:txBody>
          <a:bodyPr>
            <a:normAutofit/>
          </a:bodyPr>
          <a:lstStyle/>
          <a:p>
            <a:pPr algn="just"/>
            <a:r>
              <a:rPr lang="pt-PT" dirty="0" smtClean="0"/>
              <a:t>Negativos (</a:t>
            </a:r>
            <a:r>
              <a:rPr lang="pt-PT" b="1" dirty="0" smtClean="0"/>
              <a:t>morbilidade </a:t>
            </a:r>
            <a:r>
              <a:rPr lang="pt-PT" b="1" dirty="0"/>
              <a:t>e </a:t>
            </a:r>
            <a:r>
              <a:rPr lang="pt-PT" b="1" dirty="0" smtClean="0"/>
              <a:t>mortalidade);</a:t>
            </a:r>
          </a:p>
          <a:p>
            <a:pPr algn="just"/>
            <a:r>
              <a:rPr lang="pt-PT" dirty="0" smtClean="0"/>
              <a:t>P</a:t>
            </a:r>
            <a:r>
              <a:rPr lang="pt-PT" dirty="0" smtClean="0"/>
              <a:t>ositivos (</a:t>
            </a:r>
            <a:r>
              <a:rPr lang="pt-PT" b="1" dirty="0" smtClean="0"/>
              <a:t>bem </a:t>
            </a:r>
            <a:r>
              <a:rPr lang="pt-PT" b="1" dirty="0"/>
              <a:t>- estar, qualidade de vida e </a:t>
            </a:r>
            <a:r>
              <a:rPr lang="pt-PT" b="1" dirty="0" smtClean="0"/>
              <a:t>normalidade)</a:t>
            </a:r>
            <a:r>
              <a:rPr lang="pt-PT" dirty="0" smtClean="0"/>
              <a:t>.</a:t>
            </a:r>
          </a:p>
          <a:p>
            <a:pPr marL="0" indent="0" algn="just">
              <a:buNone/>
            </a:pPr>
            <a:endParaRPr lang="pt-PT" dirty="0" smtClean="0"/>
          </a:p>
          <a:p>
            <a:pPr algn="just"/>
            <a:r>
              <a:rPr lang="pt-PT" dirty="0" smtClean="0"/>
              <a:t>outros </a:t>
            </a:r>
            <a:r>
              <a:rPr lang="pt-PT" dirty="0"/>
              <a:t>indicadores não se enquadram na classificação de positivos e negativos como por exemplo a natalidade e fecundidade, embora possam ser feitas correlações com estes significados. 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3323B-2288-409C-9CAF-16FEADCE212A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4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98515579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124744"/>
            <a:ext cx="8640960" cy="5256584"/>
          </a:xfrm>
        </p:spPr>
        <p:txBody>
          <a:bodyPr/>
          <a:lstStyle/>
          <a:p>
            <a:endParaRPr lang="pt-PT" dirty="0" smtClean="0"/>
          </a:p>
          <a:p>
            <a:pPr algn="just"/>
            <a:r>
              <a:rPr lang="pt-PT" dirty="0" smtClean="0"/>
              <a:t>Há </a:t>
            </a:r>
            <a:r>
              <a:rPr lang="pt-PT" dirty="0"/>
              <a:t>vários indicadores que dão informações sobre o estado global de saúde de uma comunidade, embora nenhum deles, tomado isoladamente, seja suficiente para caracterizar o estado de saúde. </a:t>
            </a:r>
            <a:endParaRPr lang="pt-PT" dirty="0" smtClean="0"/>
          </a:p>
          <a:p>
            <a:pPr algn="just"/>
            <a:endParaRPr lang="pt-PT" dirty="0"/>
          </a:p>
          <a:p>
            <a:pPr algn="just"/>
            <a:r>
              <a:rPr lang="pt-PT" dirty="0" smtClean="0"/>
              <a:t>Os </a:t>
            </a:r>
            <a:r>
              <a:rPr lang="pt-PT" dirty="0"/>
              <a:t>principais indicadores globais do estado de saúde que iremos analisar são:</a:t>
            </a:r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82D47-08C7-4BC4-9A4E-3DEC97B40E08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5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5460102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Indicadores Globais de Saúde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340768"/>
            <a:ext cx="8712968" cy="5184576"/>
          </a:xfrm>
        </p:spPr>
        <p:txBody>
          <a:bodyPr>
            <a:normAutofit/>
          </a:bodyPr>
          <a:lstStyle/>
          <a:p>
            <a:pPr algn="just"/>
            <a:endParaRPr lang="pt-PT" dirty="0" smtClean="0"/>
          </a:p>
          <a:p>
            <a:pPr algn="just"/>
            <a:r>
              <a:rPr lang="pt-PT" dirty="0" smtClean="0"/>
              <a:t>Taxa </a:t>
            </a:r>
            <a:r>
              <a:rPr lang="pt-PT" dirty="0"/>
              <a:t>de Mortalidade infantil;</a:t>
            </a:r>
          </a:p>
          <a:p>
            <a:pPr algn="just"/>
            <a:r>
              <a:rPr lang="pt-PT" dirty="0" smtClean="0"/>
              <a:t>Esperança </a:t>
            </a:r>
            <a:r>
              <a:rPr lang="pt-PT" dirty="0"/>
              <a:t>média de vida à nascença;</a:t>
            </a:r>
          </a:p>
          <a:p>
            <a:pPr algn="just"/>
            <a:r>
              <a:rPr lang="pt-PT" dirty="0" smtClean="0"/>
              <a:t>Taxa </a:t>
            </a:r>
            <a:r>
              <a:rPr lang="pt-PT" dirty="0"/>
              <a:t>de Mortalidade das crianças entre 1 – 4 anos;</a:t>
            </a:r>
          </a:p>
          <a:p>
            <a:pPr algn="just"/>
            <a:r>
              <a:rPr lang="pt-PT" dirty="0" smtClean="0"/>
              <a:t>Taxa </a:t>
            </a:r>
            <a:r>
              <a:rPr lang="pt-PT" dirty="0"/>
              <a:t>de Mortalidade Materna</a:t>
            </a:r>
            <a:r>
              <a:rPr lang="pt-PT" dirty="0" smtClean="0"/>
              <a:t>;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6D8A43-5BB3-400B-A80F-EB2AE96AF690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6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3931309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196752"/>
            <a:ext cx="8640960" cy="5400600"/>
          </a:xfrm>
        </p:spPr>
        <p:txBody>
          <a:bodyPr>
            <a:normAutofit/>
          </a:bodyPr>
          <a:lstStyle/>
          <a:p>
            <a:pPr algn="just"/>
            <a:endParaRPr lang="pt-PT" dirty="0" smtClean="0"/>
          </a:p>
          <a:p>
            <a:pPr algn="just"/>
            <a:endParaRPr lang="pt-PT" dirty="0"/>
          </a:p>
          <a:p>
            <a:pPr algn="just"/>
            <a:r>
              <a:rPr lang="pt-PT" dirty="0" smtClean="0"/>
              <a:t>Padrão de doença (taxa de incidência e de prevalência);</a:t>
            </a:r>
          </a:p>
          <a:p>
            <a:pPr marL="0" indent="0" algn="just">
              <a:buNone/>
            </a:pPr>
            <a:endParaRPr lang="pt-PT" dirty="0" smtClean="0"/>
          </a:p>
          <a:p>
            <a:pPr algn="just"/>
            <a:r>
              <a:rPr lang="pt-PT" dirty="0" smtClean="0"/>
              <a:t>Padrão de Mortalidade (Taxa de Mortalidade por doenças específicas);</a:t>
            </a:r>
          </a:p>
          <a:p>
            <a:endParaRPr lang="pt-PT" dirty="0" smtClean="0"/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EE9E0-0DBF-4380-B0D4-3DF9A8AD936D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7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08191583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868958"/>
          </a:xfrm>
        </p:spPr>
        <p:txBody>
          <a:bodyPr/>
          <a:lstStyle/>
          <a:p>
            <a:r>
              <a:rPr lang="en-CA" dirty="0" smtClean="0"/>
              <a:t>Cont.</a:t>
            </a: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 dirty="0" smtClean="0"/>
          </a:p>
          <a:p>
            <a:pPr algn="just"/>
            <a:r>
              <a:rPr lang="pt-PT" dirty="0" smtClean="0"/>
              <a:t>Indicadores do estado nutricional (Baixo peso para a idade, Baixa altura para a idade, Baixo peso para a altura, Perímetro branquial e percentagem de recém – nascidos com peso à nascença inferior a </a:t>
            </a:r>
            <a:r>
              <a:rPr lang="pt-PT" b="1" dirty="0" smtClean="0"/>
              <a:t>2.500</a:t>
            </a:r>
            <a:r>
              <a:rPr lang="pt-PT" dirty="0" smtClean="0"/>
              <a:t> gramas).</a:t>
            </a:r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EF2A2B-74B8-4207-B416-D367651A4566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8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8547889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12" y="548680"/>
            <a:ext cx="8712968" cy="868958"/>
          </a:xfrm>
        </p:spPr>
        <p:txBody>
          <a:bodyPr>
            <a:normAutofit fontScale="90000"/>
          </a:bodyPr>
          <a:lstStyle/>
          <a:p>
            <a:r>
              <a:rPr lang="pt-PT" b="1" dirty="0" smtClean="0"/>
              <a:t>Taxa de Mortalidade Infantil</a:t>
            </a:r>
            <a:r>
              <a:rPr lang="pt-PT" dirty="0" smtClean="0"/>
              <a:t/>
            </a:r>
            <a:br>
              <a:rPr lang="pt-PT" dirty="0" smtClean="0"/>
            </a:br>
            <a:endParaRPr lang="pt-P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268760"/>
            <a:ext cx="8784976" cy="5328592"/>
          </a:xfrm>
        </p:spPr>
        <p:txBody>
          <a:bodyPr>
            <a:normAutofit/>
          </a:bodyPr>
          <a:lstStyle/>
          <a:p>
            <a:pPr algn="just"/>
            <a:endParaRPr lang="pt-PT" dirty="0" smtClean="0"/>
          </a:p>
          <a:p>
            <a:pPr algn="just"/>
            <a:r>
              <a:rPr lang="pt-PT" dirty="0" smtClean="0"/>
              <a:t>É </a:t>
            </a:r>
            <a:r>
              <a:rPr lang="pt-PT" dirty="0"/>
              <a:t>o número de óbitos de crianças de menos de um ano por mil nados – vivos num ano. </a:t>
            </a:r>
            <a:endParaRPr lang="pt-PT" dirty="0" smtClean="0"/>
          </a:p>
          <a:p>
            <a:pPr algn="just"/>
            <a:endParaRPr lang="pt-PT" dirty="0"/>
          </a:p>
          <a:p>
            <a:pPr algn="just"/>
            <a:r>
              <a:rPr lang="pt-PT" dirty="0" smtClean="0"/>
              <a:t>É </a:t>
            </a:r>
            <a:r>
              <a:rPr lang="pt-PT" dirty="0"/>
              <a:t>portanto um indicador demográfico e é considerado como um dos melhores indicadores globais do estado de saúde duma comunidade. </a:t>
            </a:r>
          </a:p>
          <a:p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D133B-7E05-41B9-A1AE-395ED2C0531A}" type="datetime2">
              <a:rPr lang="pt-PT" smtClean="0"/>
              <a:t>terça-feira, 27 de Março de 2012</a:t>
            </a:fld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83A9C-58B8-4D06-8366-FA1BE67C90BF}" type="slidenum">
              <a:rPr lang="pt-PT" smtClean="0"/>
              <a:t>9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4589807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250</TotalTime>
  <Words>883</Words>
  <Application>Microsoft Office PowerPoint</Application>
  <PresentationFormat>On-screen Show (4:3)</PresentationFormat>
  <Paragraphs>126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TEMA</vt:lpstr>
      <vt:lpstr>Introdução</vt:lpstr>
      <vt:lpstr>Cont.</vt:lpstr>
      <vt:lpstr>Indicadores positivos e negativos  </vt:lpstr>
      <vt:lpstr>Cont.</vt:lpstr>
      <vt:lpstr>Indicadores Globais de Saúde</vt:lpstr>
      <vt:lpstr>Cont.</vt:lpstr>
      <vt:lpstr>Cont.</vt:lpstr>
      <vt:lpstr>Taxa de Mortalidade Infantil </vt:lpstr>
      <vt:lpstr>Cont.</vt:lpstr>
      <vt:lpstr>Cont.</vt:lpstr>
      <vt:lpstr>Cont.</vt:lpstr>
      <vt:lpstr>Cont.</vt:lpstr>
      <vt:lpstr>Cont.</vt:lpstr>
      <vt:lpstr>Esperança Média de vida à nascença </vt:lpstr>
      <vt:lpstr>Cont.</vt:lpstr>
      <vt:lpstr>Cont.</vt:lpstr>
      <vt:lpstr>Cont.</vt:lpstr>
      <vt:lpstr>Cont.</vt:lpstr>
      <vt:lpstr>BIBLIOGRAFIA: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TEMA</dc:title>
  <dc:creator>Mira Chirrute</dc:creator>
  <cp:lastModifiedBy>Mira Chirrute</cp:lastModifiedBy>
  <cp:revision>20</cp:revision>
  <dcterms:created xsi:type="dcterms:W3CDTF">2012-03-27T05:59:48Z</dcterms:created>
  <dcterms:modified xsi:type="dcterms:W3CDTF">2012-03-27T10:10:31Z</dcterms:modified>
</cp:coreProperties>
</file>

<file path=docProps/thumbnail.jpeg>
</file>